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306" r:id="rId3"/>
    <p:sldId id="313" r:id="rId4"/>
  </p:sldIdLst>
  <p:sldSz cx="12192000" cy="6858000"/>
  <p:notesSz cx="9144000" cy="6858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6B14C2"/>
    <a:srgbClr val="FFFF99"/>
    <a:srgbClr val="0000FF"/>
    <a:srgbClr val="FFFF00"/>
    <a:srgbClr val="4F247E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32767"/>
    </p:ext>
    <p:ext uri="{FD5EFAAD-0ECE-453E-9831-46B23BE46B34}">
      <p15:chartTrackingRefBased xmlns:p15="http://schemas.microsoft.com/office/powerpoint/2012/main" xmlns="" val="1"/>
    </p:ext>
    <p:ext uri="{1BD7E111-0CB8-44D6-8891-C1BB2F81B7CC}">
      <p1710:readonlyRecommended xmlns:p1710="http://schemas.microsoft.com/office/powerpoint/2017/10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F2DE63D5-997A-4646-A377-4702673A728D}" styleName="Светлый стиль 2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</a:tcStyle>
    </a:band1H>
    <a:band1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1V>
    <a:band2V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3"/>
        </a:fillRef>
      </a:tcStyle>
    </a:firstRow>
  </a:tblStyle>
  <a:tblStyle styleId="{1FECB4D8-DB02-4DC6-A0A2-4F2EBAE1DC90}" styleName="Средний стиль 1 — акцент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0031" autoAdjust="0"/>
    <p:restoredTop sz="94694" autoAdjust="0"/>
  </p:normalViewPr>
  <p:slideViewPr>
    <p:cSldViewPr snapToGrid="0">
      <p:cViewPr varScale="1">
        <p:scale>
          <a:sx n="110" d="100"/>
          <a:sy n="110" d="100"/>
        </p:scale>
        <p:origin x="-396" y="-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CB05818-B8C9-4DE6-B3BB-24B3AA3F7E80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26972BB-C137-4323-B2DA-47DF6A0DED35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061976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26972BB-C137-4323-B2DA-47DF6A0DED35}" type="slidenum">
              <a:rPr lang="ru-RU" smtClean="0"/>
              <a:pPr/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9951747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CCEF00A-4343-479E-A981-08BD959B0C3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xmlns="" id="{3D6C2BDB-170E-4D8C-BE05-4D2988FDCEE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05EF5B8-B78C-42EA-A711-F0EE4B8862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C00B-DC2A-4F4C-8C6D-D6931A9FC54A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B419C083-CDAD-4D6D-B93A-000407CF41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BA90E5F0-CDEE-4AEB-99F8-634748CB39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C189-BD38-4DDB-9897-8EC37A07B5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3225407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1A542F88-8569-4B3D-80C2-7F1AC16D31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52BECE81-4E16-417F-B2E4-D9FC2193A86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A7C394D4-34AA-4BC5-9B1D-CBD03D806C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C00B-DC2A-4F4C-8C6D-D6931A9FC54A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213D700B-D63A-43A5-AE06-63779CF807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88455BF3-4BF9-422E-AD4B-B8001B252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C189-BD38-4DDB-9897-8EC37A07B5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249423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5DB65949-1793-46DC-A648-3260F86B73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4A4BA437-E89E-46D1-A85F-E276B504351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587CA01A-F9E6-4BB7-B24F-F8497AD67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C00B-DC2A-4F4C-8C6D-D6931A9FC54A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561949F6-4335-4387-B6C6-AA0F7936FE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2091D03C-CDCB-4A43-854A-34990E4076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C189-BD38-4DDB-9897-8EC37A07B5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4904149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DD16BADA-8AFA-4C79-96D0-A53A92D820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DDBA3740-7536-4491-983C-3E23E064D85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B2B93F6A-80BC-4CCB-A1D0-C74C9A5B570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C8D5962-46B4-432F-8F6D-66EA27B3C6A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C00B-DC2A-4F4C-8C6D-D6931A9FC54A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84869D56-8CFB-4849-A52D-7EEF0F0430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629A0E97-1265-497A-B3C2-7F51D20DB6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C189-BD38-4DDB-9897-8EC37A07B5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9334465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DF2EC97-8968-461A-8742-3B9AEF0FC5D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7388A869-E0C4-449A-8CEA-9988F2A85F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xmlns="" id="{875FE5FA-E193-4E9E-AB99-A820776209A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xmlns="" id="{8962E9E7-A5FB-4509-B59C-0B169D83EE9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xmlns="" id="{3AECD158-11A3-4452-8024-EC050E99C95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xmlns="" id="{2CEB8E3F-C92F-4138-9EAD-2DCB320974A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C00B-DC2A-4F4C-8C6D-D6931A9FC54A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xmlns="" id="{828AF048-1466-405B-B659-D4A4186E25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xmlns="" id="{272EFD7C-7344-4289-8708-E97136BFBC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C189-BD38-4DDB-9897-8EC37A07B5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8664070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A8293929-BF6B-45BD-B859-A5D642D4A4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xmlns="" id="{7BE2BB85-8907-4689-B7C7-CD8A1872A3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C00B-DC2A-4F4C-8C6D-D6931A9FC54A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xmlns="" id="{0309E775-9A34-45C8-807A-3AE02ABCD1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xmlns="" id="{13C31087-D5D1-4255-9B08-378422A3B41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C189-BD38-4DDB-9897-8EC37A07B5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23870366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xmlns="" id="{274F32BB-5232-468A-95CD-C962A76C5E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C00B-DC2A-4F4C-8C6D-D6931A9FC54A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xmlns="" id="{2E458269-048B-4356-AEDD-3F59F791A0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xmlns="" id="{68B093ED-D6F1-48A4-9AD5-33AB8D4CC9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C189-BD38-4DDB-9897-8EC37A07B5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9353567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4DE0F59F-7B12-45CE-8434-EE9981977B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xmlns="" id="{418E6C95-3830-4B1F-89CE-46EC1E6FFD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A8FF29C9-D857-40A1-A301-951DDF4A7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E01801C2-0863-4AC9-A366-D81A35E89B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C00B-DC2A-4F4C-8C6D-D6931A9FC54A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65548879-D01F-4ECD-90C8-B54129D60A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0FBE908-6F75-4A3D-A04E-D860369FA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C189-BD38-4DDB-9897-8EC37A07B5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114211498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98DB3822-DD29-4E1F-84AB-5F80C7C83D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xmlns="" id="{4BBEE071-05B4-4BEE-9013-7ECDD7F020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xmlns="" id="{7363D6DE-1F63-47DD-8ADA-67D043510A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xmlns="" id="{69834598-AE21-4800-AAB2-17D0BB3D20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C00B-DC2A-4F4C-8C6D-D6931A9FC54A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xmlns="" id="{226608EF-9734-434D-80AE-B690D1C02A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xmlns="" id="{43527804-AC84-487D-8689-9C17821452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C189-BD38-4DDB-9897-8EC37A07B5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085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E3BC9451-FBCA-41F1-915A-4A0FEB6C87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5643840A-7A47-45EC-84B2-1A6EC36006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CBD021F1-3334-41EA-BB81-1314B6CD3D0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C00B-DC2A-4F4C-8C6D-D6931A9FC54A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38637E7A-93F7-4C7E-9E0D-6DB41495B9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F26B7C4-3CF6-4231-BA89-9873040B3D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C189-BD38-4DDB-9897-8EC37A07B5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8013670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xmlns="" id="{807D2A32-5FF5-49A5-BD2E-9B32BF128DE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xmlns="" id="{9A102D85-751C-4143-A7D6-0B74C4015AD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96877FE7-26F2-4C06-96B1-808935478C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2AC00B-DC2A-4F4C-8C6D-D6931A9FC54A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A2639CDB-7D0D-4705-A780-157EDE183F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10F6FD26-2D45-4925-9057-C86DC499D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C85C189-BD38-4DDB-9897-8EC37A07B5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92202505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CA647546-B2C4-4667-B41D-AB77AA783E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xmlns="" id="{C1784DC6-3082-4083-B111-D9732648B36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xmlns="" id="{DC515C0C-8D6C-4534-9A06-D9D961B6734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2AC00B-DC2A-4F4C-8C6D-D6931A9FC54A}" type="datetimeFigureOut">
              <a:rPr lang="ru-RU" smtClean="0"/>
              <a:pPr/>
              <a:t>21.10.2026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xmlns="" id="{67258516-F16A-4F62-8CEB-C4FD03C231B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xmlns="" id="{9FC294AD-70C4-4F48-9783-785CF1C3B52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C85C189-BD38-4DDB-9897-8EC37A07B5A9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24363511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3" Type="http://schemas.openxmlformats.org/officeDocument/2006/relationships/image" Target="../media/image7.png"/><Relationship Id="rId7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disk.yandex.ru/d/ciftJXhL9i45NQ" TargetMode="Externa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Рисунок 10">
            <a:extLst>
              <a:ext uri="{FF2B5EF4-FFF2-40B4-BE49-F238E27FC236}">
                <a16:creationId xmlns:a16="http://schemas.microsoft.com/office/drawing/2014/main" xmlns="" id="{310F541A-FCF0-41FB-A1C1-E7CE2201C53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-11645" b="11645"/>
          <a:stretch/>
        </p:blipFill>
        <p:spPr>
          <a:xfrm>
            <a:off x="0" y="-865254"/>
            <a:ext cx="12192000" cy="7723254"/>
          </a:xfrm>
          <a:prstGeom prst="rect">
            <a:avLst/>
          </a:prstGeom>
        </p:spPr>
      </p:pic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3C0399C7-B923-425D-8CFD-70FD5C6351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363" y="2051638"/>
            <a:ext cx="11469187" cy="3611506"/>
          </a:xfrm>
        </p:spPr>
        <p:txBody>
          <a:bodyPr anchor="ctr">
            <a:normAutofit/>
          </a:bodyPr>
          <a:lstStyle/>
          <a:p>
            <a:pPr>
              <a:lnSpc>
                <a:spcPct val="100000"/>
              </a:lnSpc>
            </a:pP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Внедрение системы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цифрового образовательного сервиса</a:t>
            </a:r>
            <a:b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«ЦИФРОВОЙ ПСИХОЛОГ» (ЦОС ЦП)</a:t>
            </a: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 ППМС центрах и общеобразовательных организациях</a:t>
            </a:r>
            <a:b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3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Самарской области</a:t>
            </a:r>
            <a:endParaRPr lang="ru-RU" sz="36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xmlns="" id="{E4AD6BDA-0346-445E-9A26-5891BC315698}"/>
              </a:ext>
            </a:extLst>
          </p:cNvPr>
          <p:cNvSpPr txBox="1"/>
          <p:nvPr/>
        </p:nvSpPr>
        <p:spPr>
          <a:xfrm>
            <a:off x="9858680" y="5397699"/>
            <a:ext cx="2333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18.03.2026</a:t>
            </a:r>
          </a:p>
        </p:txBody>
      </p:sp>
      <p:grpSp>
        <p:nvGrpSpPr>
          <p:cNvPr id="4" name="Группа 3">
            <a:extLst>
              <a:ext uri="{FF2B5EF4-FFF2-40B4-BE49-F238E27FC236}">
                <a16:creationId xmlns:a16="http://schemas.microsoft.com/office/drawing/2014/main" xmlns="" id="{9CF6E5C4-1A33-4159-B2C6-1BE2CE711820}"/>
              </a:ext>
            </a:extLst>
          </p:cNvPr>
          <p:cNvGrpSpPr/>
          <p:nvPr/>
        </p:nvGrpSpPr>
        <p:grpSpPr>
          <a:xfrm>
            <a:off x="9792070" y="26458"/>
            <a:ext cx="2229567" cy="2025180"/>
            <a:chOff x="10240435" y="155009"/>
            <a:chExt cx="2068858" cy="1890381"/>
          </a:xfrm>
        </p:grpSpPr>
        <p:pic>
          <p:nvPicPr>
            <p:cNvPr id="12" name="Рисунок 11">
              <a:extLst>
                <a:ext uri="{FF2B5EF4-FFF2-40B4-BE49-F238E27FC236}">
                  <a16:creationId xmlns:a16="http://schemas.microsoft.com/office/drawing/2014/main" xmlns="" id="{D985A234-7A1C-FC5F-F8B5-27A4F3D1A0E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 l="20535" r="19727"/>
            <a:stretch/>
          </p:blipFill>
          <p:spPr>
            <a:xfrm>
              <a:off x="10644870" y="155009"/>
              <a:ext cx="1259985" cy="1234888"/>
            </a:xfrm>
            <a:prstGeom prst="rect">
              <a:avLst/>
            </a:prstGeom>
          </p:spPr>
        </p:pic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xmlns="" id="{E527A0B1-B37E-F5C6-88C0-24EF07F91CC4}"/>
                </a:ext>
              </a:extLst>
            </p:cNvPr>
            <p:cNvSpPr txBox="1"/>
            <p:nvPr/>
          </p:nvSpPr>
          <p:spPr>
            <a:xfrm>
              <a:off x="10240435" y="1384622"/>
              <a:ext cx="2068858" cy="66076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ru-RU" sz="1000" i="0" cap="all" dirty="0">
                  <a:solidFill>
                    <a:srgbClr val="000000"/>
                  </a:solidFill>
                  <a:effectLst/>
                  <a:latin typeface="Times New Roman" panose="02020603050405020304" pitchFamily="18" charset="0"/>
                  <a:cs typeface="Times New Roman" panose="02020603050405020304" pitchFamily="18" charset="0"/>
                </a:rPr>
                <a:t>Министерство цифрового развития, связи и массовых коммуникаций Российской Федерации</a:t>
              </a:r>
            </a:p>
          </p:txBody>
        </p:sp>
      </p:grpSp>
      <p:pic>
        <p:nvPicPr>
          <p:cNvPr id="13" name="Рисунок 12">
            <a:extLst>
              <a:ext uri="{FF2B5EF4-FFF2-40B4-BE49-F238E27FC236}">
                <a16:creationId xmlns:a16="http://schemas.microsoft.com/office/drawing/2014/main" xmlns="" id="{2C0695EB-0C0A-48B5-A764-63A4342875F0}"/>
              </a:ext>
            </a:extLst>
          </p:cNvPr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16223" y="215660"/>
            <a:ext cx="2991577" cy="1647646"/>
          </a:xfrm>
          <a:prstGeom prst="rect">
            <a:avLst/>
          </a:prstGeom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xmlns="" id="{12B80B30-5EC7-4DE8-965B-EA6BA0AEBF0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363" y="135960"/>
            <a:ext cx="1322946" cy="13229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5" name="TextBox 6">
            <a:extLst>
              <a:ext uri="{FF2B5EF4-FFF2-40B4-BE49-F238E27FC236}">
                <a16:creationId xmlns:a16="http://schemas.microsoft.com/office/drawing/2014/main" xmlns="" id="{671D1C54-F5DB-4052-ADB9-8DDD35350F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21356" y="1370370"/>
            <a:ext cx="2361285" cy="41549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>
            <a:lvl1pPr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altLang="ru-RU" sz="1000" b="1" i="0" u="none" strike="noStrike" kern="1200" cap="none" spc="0" normalizeH="0" baseline="0" noProof="0" dirty="0">
                <a:ln>
                  <a:noFill/>
                </a:ln>
                <a:solidFill>
                  <a:srgbClr val="265AA9"/>
                </a:solidFill>
                <a:effectLst/>
                <a:uLnTx/>
                <a:uFillTx/>
                <a:cs typeface="Arial" panose="020B0604020202020204" pitchFamily="34" charset="0"/>
              </a:rPr>
              <a:t>МИНИСТЕРСТВО ОБРАЗОВАНИЯ САМАРСКОЙ ОБЛАСТИ</a:t>
            </a:r>
          </a:p>
        </p:txBody>
      </p:sp>
      <p:sp>
        <p:nvSpPr>
          <p:cNvPr id="18" name="Freeform 16">
            <a:extLst>
              <a:ext uri="{FF2B5EF4-FFF2-40B4-BE49-F238E27FC236}">
                <a16:creationId xmlns:a16="http://schemas.microsoft.com/office/drawing/2014/main" xmlns="" id="{73B1884A-7796-4CA2-8217-4238740C45B4}"/>
              </a:ext>
            </a:extLst>
          </p:cNvPr>
          <p:cNvSpPr/>
          <p:nvPr/>
        </p:nvSpPr>
        <p:spPr>
          <a:xfrm>
            <a:off x="6189770" y="-180629"/>
            <a:ext cx="2804503" cy="2445615"/>
          </a:xfrm>
          <a:custGeom>
            <a:avLst/>
            <a:gdLst/>
            <a:ahLst/>
            <a:cxnLst/>
            <a:rect l="l" t="t" r="r" b="b"/>
            <a:pathLst>
              <a:path w="2936330" h="2481199">
                <a:moveTo>
                  <a:pt x="0" y="0"/>
                </a:moveTo>
                <a:lnTo>
                  <a:pt x="2936330" y="0"/>
                </a:lnTo>
                <a:lnTo>
                  <a:pt x="2936330" y="2481199"/>
                </a:lnTo>
                <a:lnTo>
                  <a:pt x="0" y="2481199"/>
                </a:lnTo>
                <a:lnTo>
                  <a:pt x="0" y="0"/>
                </a:lnTo>
                <a:close/>
              </a:path>
            </a:pathLst>
          </a:custGeom>
          <a:blipFill>
            <a:blip r:embed="rId6" cstate="print"/>
            <a:stretch>
              <a:fillRect/>
            </a:stretch>
          </a:blipFill>
        </p:spPr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78206262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Группа 6">
            <a:extLst>
              <a:ext uri="{FF2B5EF4-FFF2-40B4-BE49-F238E27FC236}">
                <a16:creationId xmlns:a16="http://schemas.microsoft.com/office/drawing/2014/main" xmlns="" id="{850A7E80-D887-4CBD-85C4-B6CC215A5F7E}"/>
              </a:ext>
            </a:extLst>
          </p:cNvPr>
          <p:cNvGrpSpPr/>
          <p:nvPr/>
        </p:nvGrpSpPr>
        <p:grpSpPr>
          <a:xfrm>
            <a:off x="2" y="5402727"/>
            <a:ext cx="12191998" cy="1455273"/>
            <a:chOff x="1" y="5402727"/>
            <a:chExt cx="12191998" cy="1455273"/>
          </a:xfrm>
        </p:grpSpPr>
        <p:pic>
          <p:nvPicPr>
            <p:cNvPr id="9" name="Рисунок 8">
              <a:extLst>
                <a:ext uri="{FF2B5EF4-FFF2-40B4-BE49-F238E27FC236}">
                  <a16:creationId xmlns:a16="http://schemas.microsoft.com/office/drawing/2014/main" xmlns="" id="{2C8790EB-6DDC-48E9-A4C0-CE6229CB2441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alphaModFix amt="5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6095999" y="5402727"/>
              <a:ext cx="6096000" cy="1455272"/>
            </a:xfrm>
            <a:prstGeom prst="rect">
              <a:avLst/>
            </a:prstGeom>
          </p:spPr>
        </p:pic>
        <p:pic>
          <p:nvPicPr>
            <p:cNvPr id="11" name="Рисунок 10">
              <a:extLst>
                <a:ext uri="{FF2B5EF4-FFF2-40B4-BE49-F238E27FC236}">
                  <a16:creationId xmlns:a16="http://schemas.microsoft.com/office/drawing/2014/main" xmlns="" id="{DB883521-B688-464B-9762-9C7D74F055C7}"/>
                </a:ext>
              </a:extLst>
            </p:cNvPr>
            <p:cNvPicPr>
              <a:picLocks noChangeAspect="1"/>
            </p:cNvPicPr>
            <p:nvPr/>
          </p:nvPicPr>
          <p:blipFill>
            <a:blip r:embed="rId2" cstate="print">
              <a:alphaModFix amt="50000"/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tretch>
              <a:fillRect/>
            </a:stretch>
          </p:blipFill>
          <p:spPr>
            <a:xfrm>
              <a:off x="1" y="5402728"/>
              <a:ext cx="6096000" cy="1455272"/>
            </a:xfrm>
            <a:prstGeom prst="rect">
              <a:avLst/>
            </a:prstGeom>
          </p:spPr>
        </p:pic>
      </p:grpSp>
      <p:sp>
        <p:nvSpPr>
          <p:cNvPr id="2" name="Заголовок 1">
            <a:extLst>
              <a:ext uri="{FF2B5EF4-FFF2-40B4-BE49-F238E27FC236}">
                <a16:creationId xmlns:a16="http://schemas.microsoft.com/office/drawing/2014/main" xmlns="" id="{83239FF0-7DFB-2E75-29CE-BDC4A11EF1B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18287" y="186971"/>
            <a:ext cx="9755425" cy="867930"/>
          </a:xfr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1 этап проекта «Цифровой психолог» </a:t>
            </a:r>
            <a:b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</a:br>
            <a:r>
              <a:rPr lang="ru-RU" sz="2800" b="1" dirty="0">
                <a:solidFill>
                  <a:schemeClr val="accent2">
                    <a:lumMod val="75000"/>
                  </a:schemeClr>
                </a:solidFill>
                <a:latin typeface="Georgia" panose="02040502050405020303" pitchFamily="18" charset="0"/>
              </a:rPr>
              <a:t>(сервис работает)</a:t>
            </a:r>
          </a:p>
        </p:txBody>
      </p:sp>
      <p:graphicFrame>
        <p:nvGraphicFramePr>
          <p:cNvPr id="8" name="Таблица 7">
            <a:extLst>
              <a:ext uri="{FF2B5EF4-FFF2-40B4-BE49-F238E27FC236}">
                <a16:creationId xmlns:a16="http://schemas.microsoft.com/office/drawing/2014/main" xmlns="" id="{CE1F3EF7-AB2F-F3FA-6A96-659BCFFFBA3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3617699183"/>
              </p:ext>
            </p:extLst>
          </p:nvPr>
        </p:nvGraphicFramePr>
        <p:xfrm>
          <a:off x="573138" y="1325871"/>
          <a:ext cx="5405438" cy="3815461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557213">
                  <a:extLst>
                    <a:ext uri="{9D8B030D-6E8A-4147-A177-3AD203B41FA5}">
                      <a16:colId xmlns:a16="http://schemas.microsoft.com/office/drawing/2014/main" xmlns="" val="856536566"/>
                    </a:ext>
                  </a:extLst>
                </a:gridCol>
                <a:gridCol w="4848225">
                  <a:extLst>
                    <a:ext uri="{9D8B030D-6E8A-4147-A177-3AD203B41FA5}">
                      <a16:colId xmlns:a16="http://schemas.microsoft.com/office/drawing/2014/main" xmlns="" val="2226983745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</a:rPr>
                        <a:t>№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</a:rPr>
                        <a:t>ППМС центры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0654927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1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ГБУ ЦППМСП м.р. Большечерниговский 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7623709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2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ГБУ ЦППМС </a:t>
                      </a:r>
                      <a:r>
                        <a:rPr lang="ru-RU" sz="1800" kern="100" dirty="0" err="1">
                          <a:effectLst/>
                        </a:rPr>
                        <a:t>м.р</a:t>
                      </a:r>
                      <a:r>
                        <a:rPr lang="ru-RU" sz="1800" kern="100" dirty="0">
                          <a:effectLst/>
                        </a:rPr>
                        <a:t>. </a:t>
                      </a:r>
                      <a:r>
                        <a:rPr lang="ru-RU" sz="1800" kern="100" dirty="0" err="1">
                          <a:effectLst/>
                        </a:rPr>
                        <a:t>Хворостянский</a:t>
                      </a:r>
                      <a:r>
                        <a:rPr lang="ru-RU" sz="1800" kern="100" dirty="0">
                          <a:effectLst/>
                        </a:rPr>
                        <a:t> 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79519056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3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ГБУ "ППЦ" г.о.Тольятти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6131311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4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ГБУ ЦППМСП "Бирюза" м.р. Сергиевский  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0640221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5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ГБУ ЦППМСП "Доверие" </a:t>
                      </a:r>
                      <a:r>
                        <a:rPr lang="ru-RU" sz="1800" kern="100" dirty="0" err="1">
                          <a:effectLst/>
                        </a:rPr>
                        <a:t>м.р</a:t>
                      </a:r>
                      <a:r>
                        <a:rPr lang="ru-RU" sz="1800" kern="100" dirty="0">
                          <a:effectLst/>
                        </a:rPr>
                        <a:t>. Красноярский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4486130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6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ГБУ ЦППМСП "СТАиП" г.о. Сызрань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5799120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7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ГБУ ЦППМСП "ЦДК" г.о. Сызрань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85371336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8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ГБУ ЦППМСП м.р. Борский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39437355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9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ГБУ ЦППМСП </a:t>
                      </a:r>
                      <a:r>
                        <a:rPr lang="ru-RU" sz="1800" kern="100" dirty="0" err="1">
                          <a:effectLst/>
                        </a:rPr>
                        <a:t>м.р</a:t>
                      </a:r>
                      <a:r>
                        <a:rPr lang="ru-RU" sz="1800" kern="100" dirty="0">
                          <a:effectLst/>
                        </a:rPr>
                        <a:t>. </a:t>
                      </a:r>
                      <a:r>
                        <a:rPr lang="ru-RU" sz="1800" kern="100" dirty="0" err="1">
                          <a:effectLst/>
                        </a:rPr>
                        <a:t>Безенчукский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2597527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10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ГБУ ЦППМСП </a:t>
                      </a:r>
                      <a:r>
                        <a:rPr lang="ru-RU" sz="1800" kern="100" dirty="0" err="1">
                          <a:effectLst/>
                        </a:rPr>
                        <a:t>м.р</a:t>
                      </a:r>
                      <a:r>
                        <a:rPr lang="ru-RU" sz="1800" kern="100" dirty="0">
                          <a:effectLst/>
                        </a:rPr>
                        <a:t>. </a:t>
                      </a:r>
                      <a:r>
                        <a:rPr lang="ru-RU" sz="1800" kern="100" dirty="0" err="1">
                          <a:effectLst/>
                        </a:rPr>
                        <a:t>Кинель</a:t>
                      </a:r>
                      <a:r>
                        <a:rPr lang="ru-RU" sz="1800" kern="100" dirty="0">
                          <a:effectLst/>
                        </a:rPr>
                        <a:t>-Черкасский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387731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11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ГБУ ЦППМСП </a:t>
                      </a:r>
                      <a:r>
                        <a:rPr lang="ru-RU" sz="1800" kern="100" dirty="0" err="1">
                          <a:effectLst/>
                        </a:rPr>
                        <a:t>м.р</a:t>
                      </a:r>
                      <a:r>
                        <a:rPr lang="ru-RU" sz="1800" kern="100" dirty="0">
                          <a:effectLst/>
                        </a:rPr>
                        <a:t>. </a:t>
                      </a:r>
                      <a:r>
                        <a:rPr lang="ru-RU" sz="1800" kern="100" dirty="0" err="1">
                          <a:effectLst/>
                        </a:rPr>
                        <a:t>Пестравский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0535517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12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ГБУ ЦППМСП </a:t>
                      </a:r>
                      <a:r>
                        <a:rPr lang="ru-RU" sz="1800" kern="100" dirty="0" err="1">
                          <a:effectLst/>
                        </a:rPr>
                        <a:t>м.р</a:t>
                      </a:r>
                      <a:r>
                        <a:rPr lang="ru-RU" sz="1800" kern="100" dirty="0">
                          <a:effectLst/>
                        </a:rPr>
                        <a:t>. </a:t>
                      </a:r>
                      <a:r>
                        <a:rPr lang="ru-RU" sz="1800" kern="100" dirty="0" err="1">
                          <a:effectLst/>
                        </a:rPr>
                        <a:t>Челно-Вершинский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259187680"/>
                  </a:ext>
                </a:extLst>
              </a:tr>
            </a:tbl>
          </a:graphicData>
        </a:graphic>
      </p:graphicFrame>
      <p:graphicFrame>
        <p:nvGraphicFramePr>
          <p:cNvPr id="10" name="Таблица 9">
            <a:extLst>
              <a:ext uri="{FF2B5EF4-FFF2-40B4-BE49-F238E27FC236}">
                <a16:creationId xmlns:a16="http://schemas.microsoft.com/office/drawing/2014/main" xmlns="" id="{2E8A5635-9C9D-5F35-10B8-C41DE6F33CF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585055963"/>
              </p:ext>
            </p:extLst>
          </p:nvPr>
        </p:nvGraphicFramePr>
        <p:xfrm>
          <a:off x="6213425" y="1328290"/>
          <a:ext cx="5634445" cy="4695952"/>
        </p:xfrm>
        <a:graphic>
          <a:graphicData uri="http://schemas.openxmlformats.org/drawingml/2006/table">
            <a:tbl>
              <a:tblPr firstRow="1" firstCol="1" bandRow="1">
                <a:tableStyleId>{1FECB4D8-DB02-4DC6-A0A2-4F2EBAE1DC90}</a:tableStyleId>
              </a:tblPr>
              <a:tblGrid>
                <a:gridCol w="475602">
                  <a:extLst>
                    <a:ext uri="{9D8B030D-6E8A-4147-A177-3AD203B41FA5}">
                      <a16:colId xmlns:a16="http://schemas.microsoft.com/office/drawing/2014/main" xmlns="" val="1865298363"/>
                    </a:ext>
                  </a:extLst>
                </a:gridCol>
                <a:gridCol w="5158843">
                  <a:extLst>
                    <a:ext uri="{9D8B030D-6E8A-4147-A177-3AD203B41FA5}">
                      <a16:colId xmlns:a16="http://schemas.microsoft.com/office/drawing/2014/main" xmlns="" val="325126590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</a:rPr>
                        <a:t>№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b="1" kern="100" dirty="0">
                          <a:effectLst/>
                        </a:rPr>
                        <a:t>Общеобразовательные организации</a:t>
                      </a:r>
                      <a:endParaRPr lang="ru-RU" sz="1800" b="1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xmlns="" val="3973705264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1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</a:rPr>
                        <a:t>Общеобразовательные организации г.о. Самара: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</a:rPr>
                        <a:t>№№ 12, 36, 38, 47, 87, ЛАП №135, 148, 149, 150, 176, лицей «Престиж», "Самарский многопрофильный колледж"</a:t>
                      </a:r>
                      <a:endParaRPr lang="ru-RU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75929161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2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</a:rPr>
                        <a:t>Общеобразовательные организации г.о. Тольятти: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</a:rPr>
                        <a:t>№№ 39, 44, 46, 70, 82</a:t>
                      </a:r>
                      <a:endParaRPr lang="ru-RU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90228779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3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</a:rPr>
                        <a:t>Общеобразовательные организации г.о. Кинель: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</a:rPr>
                        <a:t>№№ 3, 5, 9, 11</a:t>
                      </a:r>
                      <a:endParaRPr lang="ru-RU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5067396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4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</a:rPr>
                        <a:t>Общеобразовательные организации г.о. Чапаевск:</a:t>
                      </a:r>
                    </a:p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</a:rPr>
                        <a:t>№№ 9,13, 21</a:t>
                      </a:r>
                      <a:endParaRPr lang="ru-RU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22932945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5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solidFill>
                            <a:schemeClr val="tx1"/>
                          </a:solidFill>
                          <a:effectLst/>
                        </a:rPr>
                        <a:t>ГБОУ СОШ «Южный город», Волжский р-н</a:t>
                      </a:r>
                      <a:endParaRPr lang="ru-RU" sz="1800" kern="100" dirty="0">
                        <a:solidFill>
                          <a:schemeClr val="tx1"/>
                        </a:solidFill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54836769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6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ГБОУ ООШ №8 г. Новокуйбышевск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244035551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7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ГБОУ ООШ поселок Приморский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343167452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8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ГБОУ СОШ им. Н.Т. Кукушкина с. Савруха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30722616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ctr">
                        <a:lnSpc>
                          <a:spcPct val="107000"/>
                        </a:lnSpc>
                        <a:spcAft>
                          <a:spcPts val="800"/>
                        </a:spcAft>
                      </a:pPr>
                      <a:r>
                        <a:rPr lang="ru-RU" sz="1800" kern="100">
                          <a:effectLst/>
                        </a:rPr>
                        <a:t>9</a:t>
                      </a:r>
                      <a:endParaRPr lang="ru-RU" sz="1800" kern="10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ru-RU" sz="1800" kern="100" dirty="0">
                          <a:effectLst/>
                        </a:rPr>
                        <a:t>ГБОУ СОШ им. Е.М. Зеленова </a:t>
                      </a:r>
                      <a:r>
                        <a:rPr lang="ru-RU" sz="1800" kern="100" dirty="0" err="1">
                          <a:effectLst/>
                        </a:rPr>
                        <a:t>п.г.т</a:t>
                      </a:r>
                      <a:r>
                        <a:rPr lang="ru-RU" sz="1800" kern="100" dirty="0">
                          <a:effectLst/>
                        </a:rPr>
                        <a:t>. Новосемейкино</a:t>
                      </a:r>
                      <a:endParaRPr lang="ru-RU" sz="1800" kern="100" dirty="0">
                        <a:effectLst/>
                        <a:latin typeface="Times New Roman" panose="02020603050405020304" pitchFamily="18" charset="0"/>
                        <a:ea typeface="Aptos" panose="020B000402020202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:a16="http://schemas.microsoft.com/office/drawing/2014/main" xmlns="" val="1120970908"/>
                  </a:ext>
                </a:extLst>
              </a:tr>
            </a:tbl>
          </a:graphicData>
        </a:graphic>
      </p:graphicFrame>
      <p:pic>
        <p:nvPicPr>
          <p:cNvPr id="6" name="Picture 2">
            <a:extLst>
              <a:ext uri="{FF2B5EF4-FFF2-40B4-BE49-F238E27FC236}">
                <a16:creationId xmlns:a16="http://schemas.microsoft.com/office/drawing/2014/main" xmlns="" id="{5AE0149B-C3B4-4D5D-8D1F-D86BE9FE86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363" y="135960"/>
            <a:ext cx="1001489" cy="100148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726061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Рисунок 25">
            <a:extLst>
              <a:ext uri="{FF2B5EF4-FFF2-40B4-BE49-F238E27FC236}">
                <a16:creationId xmlns:a16="http://schemas.microsoft.com/office/drawing/2014/main" xmlns="" id="{699357CF-0434-68DA-4394-92457947D500}"/>
              </a:ext>
            </a:extLst>
          </p:cNvPr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698906" y="741038"/>
            <a:ext cx="4642723" cy="579812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21" name="Рисунок 20">
            <a:extLst>
              <a:ext uri="{FF2B5EF4-FFF2-40B4-BE49-F238E27FC236}">
                <a16:creationId xmlns:a16="http://schemas.microsoft.com/office/drawing/2014/main" xmlns="" id="{6A35D0E2-81BC-C180-5CF3-CE1AFBD7AB1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print"/>
          <a:srcRect b="14228"/>
          <a:stretch/>
        </p:blipFill>
        <p:spPr>
          <a:xfrm>
            <a:off x="6312731" y="748721"/>
            <a:ext cx="5708906" cy="164613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19" name="Рисунок 18">
            <a:extLst>
              <a:ext uri="{FF2B5EF4-FFF2-40B4-BE49-F238E27FC236}">
                <a16:creationId xmlns:a16="http://schemas.microsoft.com/office/drawing/2014/main" xmlns="" id="{E1C2D330-98B4-C753-FC63-0F03964D41E7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print"/>
          <a:srcRect b="18997"/>
          <a:stretch/>
        </p:blipFill>
        <p:spPr>
          <a:xfrm>
            <a:off x="6517323" y="2682893"/>
            <a:ext cx="5208708" cy="213159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xmlns="" id="{6E470979-D264-4DCD-852E-5AC94EA4444D}"/>
              </a:ext>
            </a:extLst>
          </p:cNvPr>
          <p:cNvSpPr txBox="1"/>
          <p:nvPr/>
        </p:nvSpPr>
        <p:spPr>
          <a:xfrm>
            <a:off x="6366294" y="5313871"/>
            <a:ext cx="5022187" cy="523220"/>
          </a:xfrm>
          <a:prstGeom prst="rect">
            <a:avLst/>
          </a:prstGeom>
          <a:solidFill>
            <a:srgbClr val="FFFF99">
              <a:alpha val="37000"/>
            </a:srgbClr>
          </a:solidFill>
          <a:effectLst>
            <a:glow>
              <a:schemeClr val="accent4">
                <a:satMod val="175000"/>
                <a:alpha val="71000"/>
              </a:schemeClr>
            </a:glow>
            <a:softEdge rad="38100"/>
          </a:effectLst>
        </p:spPr>
        <p:txBody>
          <a:bodyPr wrap="square" rtlCol="0">
            <a:spAutoFit/>
          </a:bodyPr>
          <a:lstStyle/>
          <a:p>
            <a:pPr marL="285750" lvl="0" indent="-285750">
              <a:buFont typeface="Wingdings" panose="05000000000000000000" pitchFamily="2" charset="2"/>
              <a:buChar char="ü"/>
              <a:tabLst>
                <a:tab pos="269875" algn="l"/>
              </a:tabLst>
            </a:pPr>
            <a:r>
              <a:rPr lang="ru-RU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	для родителей и несовершеннолетних</a:t>
            </a:r>
          </a:p>
          <a:p>
            <a:r>
              <a:rPr lang="en-US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https</a:t>
            </a:r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://</a:t>
            </a:r>
            <a:r>
              <a:rPr lang="en-US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disk</a:t>
            </a:r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.</a:t>
            </a:r>
            <a:r>
              <a:rPr lang="en-US" sz="1400" i="1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yandex</a:t>
            </a:r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.</a:t>
            </a:r>
            <a:r>
              <a:rPr lang="en-US" sz="1400" i="1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ru</a:t>
            </a:r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en-US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d</a:t>
            </a:r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/</a:t>
            </a:r>
            <a:r>
              <a:rPr lang="en-US" sz="1400" i="1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ciftJXhL</a:t>
            </a:r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9</a:t>
            </a:r>
            <a:r>
              <a:rPr lang="en-US" sz="1400" i="1" u="sng" dirty="0" err="1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i</a:t>
            </a:r>
            <a:r>
              <a:rPr lang="ru-RU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45</a:t>
            </a:r>
            <a:r>
              <a:rPr lang="en-US" sz="1400" i="1" u="sng" dirty="0">
                <a:latin typeface="Times New Roman" panose="02020603050405020304" pitchFamily="18" charset="0"/>
                <a:cs typeface="Times New Roman" panose="02020603050405020304" pitchFamily="18" charset="0"/>
                <a:hlinkClick r:id="rId6"/>
              </a:rPr>
              <a:t>NQ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8" name="Picture 2">
            <a:extLst>
              <a:ext uri="{FF2B5EF4-FFF2-40B4-BE49-F238E27FC236}">
                <a16:creationId xmlns:a16="http://schemas.microsoft.com/office/drawing/2014/main" xmlns="" id="{B96DCF1C-6EA7-4860-9014-0C9F80E7ABE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0363" y="135960"/>
            <a:ext cx="1001489" cy="1001489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xmlns="" id="{0630B4D0-2EB0-8334-9956-CF1FD8B2F5F5}"/>
              </a:ext>
            </a:extLst>
          </p:cNvPr>
          <p:cNvPicPr>
            <a:picLocks noChangeAspect="1"/>
          </p:cNvPicPr>
          <p:nvPr/>
        </p:nvPicPr>
        <p:blipFill rotWithShape="1">
          <a:blip r:embed="rId8" cstate="print"/>
          <a:srcRect l="-2" t="133" r="48214" b="85698"/>
          <a:stretch/>
        </p:blipFill>
        <p:spPr>
          <a:xfrm>
            <a:off x="10351712" y="6411424"/>
            <a:ext cx="1851493" cy="272733"/>
          </a:xfrm>
          <a:prstGeom prst="rect">
            <a:avLst/>
          </a:prstGeom>
          <a:solidFill>
            <a:schemeClr val="bg1"/>
          </a:solidFill>
        </p:spPr>
      </p:pic>
    </p:spTree>
    <p:extLst>
      <p:ext uri="{BB962C8B-B14F-4D97-AF65-F5344CB8AC3E}">
        <p14:creationId xmlns:p14="http://schemas.microsoft.com/office/powerpoint/2010/main" xmlns="" val="896713709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5210</TotalTime>
  <Words>241</Words>
  <Application>Microsoft Office PowerPoint</Application>
  <PresentationFormat>Произвольный</PresentationFormat>
  <Paragraphs>58</Paragraphs>
  <Slides>3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</vt:i4>
      </vt:variant>
    </vt:vector>
  </HeadingPairs>
  <TitlesOfParts>
    <vt:vector size="4" baseType="lpstr">
      <vt:lpstr>Тема Office</vt:lpstr>
      <vt:lpstr>Внедрение системы цифрового образовательного сервиса «ЦИФРОВОЙ ПСИХОЛОГ» (ЦОС ЦП) в ППМС центрах и общеобразовательных организациях Самарской области</vt:lpstr>
      <vt:lpstr>1 этап проекта «Цифровой психолог»  (сервис работает)</vt:lpstr>
      <vt:lpstr>Слайд 3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Внедрение системы ЦИФРОВОЙ ПСИХОЛОГ</dc:title>
  <dc:creator>Юрий Грачёв</dc:creator>
  <cp:lastModifiedBy>1</cp:lastModifiedBy>
  <cp:revision>167</cp:revision>
  <dcterms:created xsi:type="dcterms:W3CDTF">2025-09-04T09:26:38Z</dcterms:created>
  <dcterms:modified xsi:type="dcterms:W3CDTF">2026-10-21T09:23:27Z</dcterms:modified>
</cp:coreProperties>
</file>